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 — горизонтальн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 bwMode="auto">
          <a:xfrm>
            <a:off x="1562100" y="-19050"/>
            <a:ext cx="9067800" cy="604834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317500" y="4756150"/>
            <a:ext cx="11557000" cy="1003300"/>
          </a:xfrm>
          <a:prstGeom prst="rect">
            <a:avLst/>
          </a:prstGeom>
        </p:spPr>
        <p:txBody>
          <a:bodyPr anchor="b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317500" y="5721350"/>
            <a:ext cx="11557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0" algn="ctr">
              <a:spcBef>
                <a:spcPts val="0"/>
              </a:spcBef>
              <a:buSzTx/>
              <a:buNone/>
              <a:defRPr sz="2700"/>
            </a:lvl2pPr>
            <a:lvl3pPr marL="0" indent="0" algn="ctr">
              <a:spcBef>
                <a:spcPts val="0"/>
              </a:spcBef>
              <a:buSzTx/>
              <a:buNone/>
              <a:defRPr sz="2700"/>
            </a:lvl3pPr>
            <a:lvl4pPr marL="0" indent="0" algn="ctr">
              <a:spcBef>
                <a:spcPts val="0"/>
              </a:spcBef>
              <a:buSzTx/>
              <a:buNone/>
              <a:defRPr sz="2700"/>
            </a:lvl4pPr>
            <a:lvl5pPr marL="0" indent="0" algn="ctr">
              <a:spcBef>
                <a:spcPts val="0"/>
              </a:spcBef>
              <a:buSzTx/>
              <a:buNone/>
              <a:defRPr sz="27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 — по центр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89000" y="2266950"/>
            <a:ext cx="10414000" cy="23241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 — вертикальн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 bwMode="auto">
          <a:xfrm>
            <a:off x="3975100" y="552450"/>
            <a:ext cx="8629651" cy="5753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25500" y="476250"/>
            <a:ext cx="5111750" cy="27749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825500" y="3263900"/>
            <a:ext cx="5111750" cy="28638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0" algn="ctr">
              <a:spcBef>
                <a:spcPts val="0"/>
              </a:spcBef>
              <a:buSzTx/>
              <a:buNone/>
              <a:defRPr sz="2700"/>
            </a:lvl2pPr>
            <a:lvl3pPr marL="0" indent="0" algn="ctr">
              <a:spcBef>
                <a:spcPts val="0"/>
              </a:spcBef>
              <a:buSzTx/>
              <a:buNone/>
              <a:defRPr sz="2700"/>
            </a:lvl3pPr>
            <a:lvl4pPr marL="0" indent="0" algn="ctr">
              <a:spcBef>
                <a:spcPts val="0"/>
              </a:spcBef>
              <a:buSzTx/>
              <a:buNone/>
              <a:defRPr sz="2700"/>
            </a:lvl4pPr>
            <a:lvl5pPr marL="0" indent="0" algn="ctr">
              <a:spcBef>
                <a:spcPts val="0"/>
              </a:spcBef>
              <a:buSzTx/>
              <a:buNone/>
              <a:defRPr sz="27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 — сверх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и 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, пункты и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 bwMode="auto">
          <a:xfrm>
            <a:off x="5480049" y="1574800"/>
            <a:ext cx="6972300" cy="464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 bwMode="auto">
          <a:xfrm>
            <a:off x="844550" y="1574800"/>
            <a:ext cx="5111750" cy="4648200"/>
          </a:xfrm>
          <a:prstGeom prst="rect">
            <a:avLst/>
          </a:prstGeom>
        </p:spPr>
        <p:txBody>
          <a:bodyPr/>
          <a:lstStyle>
            <a:lvl1pPr marL="279400" indent="-279400">
              <a:spcBef>
                <a:spcPts val="2250"/>
              </a:spcBef>
              <a:defRPr sz="1900"/>
            </a:lvl1pPr>
            <a:lvl2pPr marL="558800" indent="-279400">
              <a:spcBef>
                <a:spcPts val="2250"/>
              </a:spcBef>
              <a:defRPr sz="1900"/>
            </a:lvl2pPr>
            <a:lvl3pPr marL="838200" indent="-279400">
              <a:spcBef>
                <a:spcPts val="2250"/>
              </a:spcBef>
              <a:defRPr sz="1900"/>
            </a:lvl3pPr>
            <a:lvl4pPr marL="1117600" indent="-279400">
              <a:spcBef>
                <a:spcPts val="2250"/>
              </a:spcBef>
              <a:defRPr sz="1900"/>
            </a:lvl4pPr>
            <a:lvl5pPr marL="1397000" indent="-279400">
              <a:spcBef>
                <a:spcPts val="2250"/>
              </a:spcBef>
              <a:defRPr sz="1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 (3 шт.)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 bwMode="auto">
          <a:xfrm>
            <a:off x="7840670" y="3517900"/>
            <a:ext cx="4198339" cy="28003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 bwMode="auto">
          <a:xfrm>
            <a:off x="7645400" y="565150"/>
            <a:ext cx="4165600" cy="2777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 bwMode="auto">
          <a:xfrm>
            <a:off x="-152400" y="565150"/>
            <a:ext cx="8601075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Цита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 bwMode="auto">
          <a:xfrm>
            <a:off x="1193800" y="4476750"/>
            <a:ext cx="9810750" cy="34881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00" i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 bwMode="auto">
          <a:xfrm>
            <a:off x="1193800" y="3008888"/>
            <a:ext cx="9810750" cy="47192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2750">
              <a:defRPr/>
            </a:pPr>
            <a:endParaRPr lang="ru-RU" sz="1500" b="1">
              <a:solidFill>
                <a:prstClr val="black">
                  <a:tint val="75000"/>
                </a:prstClr>
              </a:solidFill>
              <a:latin typeface="Helvetica Neue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2750">
              <a:defRPr/>
            </a:pPr>
            <a:endParaRPr lang="en-US" sz="1500" b="1">
              <a:solidFill>
                <a:prstClr val="black">
                  <a:tint val="75000"/>
                </a:prstClr>
              </a:solidFill>
              <a:latin typeface="Helvetica Neu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050346" y="6540500"/>
            <a:ext cx="187551" cy="18466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6267765" y="46979"/>
            <a:ext cx="5789968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8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6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 bwMode="auto"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 bwMode="auto"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 bwMode="auto"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/>
              </a:defRPr>
            </a:lvl1pPr>
          </a:lstStyle>
          <a:p>
            <a:pPr defTabSz="412750">
              <a:defRPr/>
            </a:pPr>
            <a:endParaRPr lang="ru-RU" b="1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DCFD259-276A-48CF-AAAF-66CD61FCC4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2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1"/>
            <a:ext cx="2743201" cy="365125"/>
          </a:xfrm>
          <a:prstGeom prst="rect">
            <a:avLst/>
          </a:prstGeom>
        </p:spPr>
        <p:txBody>
          <a:bodyPr lIns="197346" tIns="98673" rIns="197346" bIns="98673"/>
          <a:lstStyle/>
          <a:p>
            <a:pPr algn="ctr" defTabSz="412750">
              <a:defRPr/>
            </a:pPr>
            <a:fld id="{279D1304-8096-4B50-AC30-D0DB72925FC3}" type="datetime1">
              <a:rPr lang="ru-RU" sz="1500" b="1">
                <a:solidFill>
                  <a:prstClr val="black">
                    <a:tint val="75000"/>
                  </a:prstClr>
                </a:solidFill>
                <a:latin typeface="Helvetica Neue"/>
              </a:rPr>
              <a:t>26.03.2025</a:t>
            </a:fld>
            <a:endParaRPr lang="ru-RU" sz="1500" b="1">
              <a:solidFill>
                <a:prstClr val="black">
                  <a:tint val="75000"/>
                </a:prstClr>
              </a:solidFill>
              <a:latin typeface="Helvetica Neue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4038601" y="6356351"/>
            <a:ext cx="4114800" cy="365125"/>
          </a:xfrm>
          <a:prstGeom prst="rect">
            <a:avLst/>
          </a:prstGeom>
        </p:spPr>
        <p:txBody>
          <a:bodyPr lIns="197346" tIns="98673" rIns="197346" bIns="98673"/>
          <a:lstStyle/>
          <a:p>
            <a:pPr algn="ctr" defTabSz="412750">
              <a:defRPr/>
            </a:pPr>
            <a:endParaRPr lang="ru-RU" sz="1500" b="1">
              <a:solidFill>
                <a:prstClr val="black">
                  <a:tint val="75000"/>
                </a:prstClr>
              </a:solidFill>
              <a:latin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5973000" y="6540500"/>
            <a:ext cx="290144" cy="287258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44550" y="177800"/>
            <a:ext cx="10502900" cy="1143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44550" y="1574800"/>
            <a:ext cx="10502900" cy="46482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5947753" y="6540500"/>
            <a:ext cx="290144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00" b="0">
                <a:latin typeface="Helvetica Neue Light"/>
                <a:ea typeface="Helvetica Neue Light"/>
                <a:cs typeface="Helvetica Neue Light"/>
              </a:defRPr>
            </a:lvl1pPr>
          </a:lstStyle>
          <a:p>
            <a:pPr algn="ctr" defTabSz="412750">
              <a:defRPr/>
            </a:pPr>
            <a:fld id="{86CB4B4D-7CA3-9044-876B-883B54F8677D}" type="slidenum">
              <a:rPr lang="ru-RU">
                <a:solidFill>
                  <a:srgbClr val="000000"/>
                </a:solidFill>
              </a:r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1pPr>
      <a:lvl2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2pPr>
      <a:lvl3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3pPr>
      <a:lvl4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4pPr>
      <a:lvl5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5pPr>
      <a:lvl6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6pPr>
      <a:lvl7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7pPr>
      <a:lvl8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8pPr>
      <a:lvl9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9pPr>
    </p:titleStyle>
    <p:bodyStyle>
      <a:lvl1pPr marL="317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1pPr>
      <a:lvl2pPr marL="635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2pPr>
      <a:lvl3pPr marL="952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3pPr>
      <a:lvl4pPr marL="1270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4pPr>
      <a:lvl5pPr marL="1587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5pPr>
      <a:lvl6pPr marL="1905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6pPr>
      <a:lvl7pPr marL="2222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7pPr>
      <a:lvl8pPr marL="2540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8pPr>
      <a:lvl9pPr marL="2857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9pPr>
    </p:bodyStyle>
    <p:otherStyle>
      <a:lvl1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1143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2286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3429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4572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5715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6858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8001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9144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auto">
          <a:xfrm>
            <a:off x="3303938" y="1543602"/>
            <a:ext cx="1106716" cy="308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33" tIns="35614" rIns="71233" bIns="35614" rtlCol="0" anchor="ctr"/>
          <a:lstStyle/>
          <a:p>
            <a:pPr algn="ctr" defTabSz="412750">
              <a:defRPr/>
            </a:pPr>
            <a:endParaRPr lang="ru-RU" sz="1500" b="1">
              <a:solidFill>
                <a:prstClr val="white"/>
              </a:solidFill>
              <a:latin typeface="Century"/>
            </a:endParaRPr>
          </a:p>
        </p:txBody>
      </p:sp>
      <p:sp>
        <p:nvSpPr>
          <p:cNvPr id="16" name="Полилиния 15"/>
          <p:cNvSpPr/>
          <p:nvPr/>
        </p:nvSpPr>
        <p:spPr bwMode="auto">
          <a:xfrm>
            <a:off x="3632887" y="2012081"/>
            <a:ext cx="4835612" cy="267112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t" anchorCtr="0">
            <a:noAutofit/>
          </a:bodyPr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– руководитель УКС (лицо имеющее право действовать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без доверенности от имени УКС) заходит в ПОИБ СОБИ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по сертификату ключа ЭП, проверяет назначение ролей руководителю УКС (в случае отсутствия – назначает роли);</a:t>
            </a:r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регистрирует профили для пользователей, которые будут работать в ГИИС «Электронный бюджет»;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формирует МЧД в ПОИБ СОБИ от имени Руководителя УКС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для зарегистрированных профилей пользователей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с необходимым набором полномочий;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 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случае если МЧД сформированы в сервисе ФНС и хранятся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распределенном реестре ФНС, необходимо загрузить МЧД;</a:t>
            </a:r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 УКС подключается к ГИИС «Электронный бюджет»</a:t>
            </a:r>
          </a:p>
        </p:txBody>
      </p:sp>
      <p:sp>
        <p:nvSpPr>
          <p:cNvPr id="51" name="Полилиния 50"/>
          <p:cNvSpPr/>
          <p:nvPr/>
        </p:nvSpPr>
        <p:spPr bwMode="auto">
          <a:xfrm>
            <a:off x="784368" y="827105"/>
            <a:ext cx="1743479" cy="97547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1. Включение в Сводный реестр / Реестр ИП и КФХ</a:t>
            </a:r>
            <a:endParaRPr/>
          </a:p>
        </p:txBody>
      </p:sp>
      <p:sp>
        <p:nvSpPr>
          <p:cNvPr id="53" name="Полилиния 52"/>
          <p:cNvSpPr/>
          <p:nvPr/>
        </p:nvSpPr>
        <p:spPr bwMode="auto">
          <a:xfrm>
            <a:off x="378941" y="2015047"/>
            <a:ext cx="2965622" cy="266816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t" anchorCtr="0">
            <a:noAutofit/>
          </a:bodyPr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 УКС направляет в ТОФК копию документа – основания (информацию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о документе – основании);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ТОФК включает УКС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Сводный реестр / Реестр ИП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и КФХ и сообщает представителю УКС уникальный номер по Сводному реестру / Реестру ИП и КФХ в день поступления документа-основания</a:t>
            </a: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7125" y="42575"/>
            <a:ext cx="1500276" cy="523567"/>
          </a:xfrm>
          <a:prstGeom prst="rect">
            <a:avLst/>
          </a:prstGeom>
        </p:spPr>
      </p:pic>
      <p:sp>
        <p:nvSpPr>
          <p:cNvPr id="58" name="Заголовок 2"/>
          <p:cNvSpPr txBox="1"/>
          <p:nvPr/>
        </p:nvSpPr>
        <p:spPr bwMode="auto">
          <a:xfrm>
            <a:off x="11324" y="8620"/>
            <a:ext cx="11956195" cy="5295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>
              <a:lnSpc>
                <a:spcPct val="9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412750">
              <a:lnSpc>
                <a:spcPct val="100000"/>
              </a:lnSpc>
              <a:defRPr/>
            </a:pPr>
            <a:r>
              <a:rPr lang="ru-RU" sz="1600" spc="-1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Бизнес –</a:t>
            </a:r>
            <a:r>
              <a:rPr lang="ru-RU" sz="160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600" spc="-1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процессы в целях открытия лицевого счета </a:t>
            </a:r>
            <a:endParaRPr/>
          </a:p>
          <a:p>
            <a:pPr defTabSz="412750">
              <a:lnSpc>
                <a:spcPct val="100000"/>
              </a:lnSpc>
              <a:defRPr/>
            </a:pPr>
            <a:r>
              <a:rPr lang="ru-RU" sz="1600" spc="-1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для учета операций участника казначейского сопровождения</a:t>
            </a:r>
            <a:endParaRPr/>
          </a:p>
        </p:txBody>
      </p:sp>
      <p:sp>
        <p:nvSpPr>
          <p:cNvPr id="62" name="object 2"/>
          <p:cNvSpPr/>
          <p:nvPr/>
        </p:nvSpPr>
        <p:spPr bwMode="auto">
          <a:xfrm flipV="1">
            <a:off x="0" y="415656"/>
            <a:ext cx="12192000" cy="16902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ctr" defTabSz="412750">
              <a:defRPr/>
            </a:pPr>
            <a:endParaRPr sz="2300" b="1">
              <a:solidFill>
                <a:srgbClr val="000000"/>
              </a:solidFill>
              <a:latin typeface="Century"/>
            </a:endParaRPr>
          </a:p>
        </p:txBody>
      </p:sp>
      <p:cxnSp>
        <p:nvCxnSpPr>
          <p:cNvPr id="65" name="Прямая со стрелкой 64"/>
          <p:cNvCxnSpPr>
            <a:cxnSpLocks/>
          </p:cNvCxnSpPr>
          <p:nvPr/>
        </p:nvCxnSpPr>
        <p:spPr bwMode="auto">
          <a:xfrm flipV="1">
            <a:off x="2877135" y="1314841"/>
            <a:ext cx="1608554" cy="1219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 bwMode="auto">
          <a:xfrm>
            <a:off x="4627605" y="1076923"/>
            <a:ext cx="2769973" cy="7230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2. Регистрация в ПОИБ СОБИ, формирование МЧД </a:t>
            </a:r>
            <a:b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и подключение к ГИИС «Электронный бюджет»</a:t>
            </a: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8707395" y="2012081"/>
            <a:ext cx="3173627" cy="267112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3">
                <a:satMod val="175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540" tIns="45540" rIns="45540" bIns="45540" rtlCol="0" anchor="t"/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 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УКС формирует Заявление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на изменение справочника «Книга регистрации лицевых счетов» 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и прикрепляет документ – основание;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–  ТОФК проверяет Заявление, открывает лицевой счет и направляет УКС и заказчику информацию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об открытии лицевого счета</a:t>
            </a:r>
          </a:p>
        </p:txBody>
      </p:sp>
      <p:sp>
        <p:nvSpPr>
          <p:cNvPr id="73" name="Полилиния 72"/>
          <p:cNvSpPr/>
          <p:nvPr/>
        </p:nvSpPr>
        <p:spPr bwMode="auto">
          <a:xfrm>
            <a:off x="9256696" y="1180028"/>
            <a:ext cx="2475820" cy="2696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3. Открытие лицевого счета</a:t>
            </a:r>
            <a:endParaRPr/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 bwMode="auto">
          <a:xfrm flipV="1">
            <a:off x="7571009" y="1306094"/>
            <a:ext cx="1608554" cy="1219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/>
        </a:solidFill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rgbClr val="000000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</Words>
  <Application>Microsoft Office PowerPoint</Application>
  <DocSecurity>0</DocSecurity>
  <PresentationFormat>Произвольный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White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Чепик Егор Александрович</dc:creator>
  <cp:lastModifiedBy>Рокчинский Чингис Русланович</cp:lastModifiedBy>
  <cp:revision>14</cp:revision>
  <dcterms:created xsi:type="dcterms:W3CDTF">2025-03-17T15:59:13Z</dcterms:created>
  <dcterms:modified xsi:type="dcterms:W3CDTF">2025-03-26T06:37:16Z</dcterms:modified>
  <dc:identifier/>
  <dc:language/>
  <cp:version/>
</cp:coreProperties>
</file>